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AEA"/>
    <a:srgbClr val="E4C6DE"/>
    <a:srgbClr val="D3A1C9"/>
    <a:srgbClr val="F67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63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70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1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3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31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99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1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42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62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25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94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C917-6F4D-4A3A-83E7-110C140E55E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02D15-55B5-4ADF-B7CA-1AABF02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9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D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09" y="522514"/>
            <a:ext cx="10559142" cy="710844"/>
          </a:xfrm>
          <a:noFill/>
        </p:spPr>
        <p:txBody>
          <a:bodyPr>
            <a:noAutofit/>
          </a:bodyPr>
          <a:lstStyle/>
          <a:p>
            <a:pPr algn="ctr"/>
            <a:r>
              <a:rPr lang="en-GB" sz="32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Technology Curriculum Planner</a:t>
            </a:r>
            <a:br>
              <a:rPr lang="en-GB" sz="32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 Overview 2023/2024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909475"/>
              </p:ext>
            </p:extLst>
          </p:nvPr>
        </p:nvGraphicFramePr>
        <p:xfrm>
          <a:off x="418011" y="1463122"/>
          <a:ext cx="11329850" cy="521685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96686">
                  <a:extLst>
                    <a:ext uri="{9D8B030D-6E8A-4147-A177-3AD203B41FA5}">
                      <a16:colId xmlns:a16="http://schemas.microsoft.com/office/drawing/2014/main" val="940729176"/>
                    </a:ext>
                  </a:extLst>
                </a:gridCol>
                <a:gridCol w="1800781">
                  <a:extLst>
                    <a:ext uri="{9D8B030D-6E8A-4147-A177-3AD203B41FA5}">
                      <a16:colId xmlns:a16="http://schemas.microsoft.com/office/drawing/2014/main" val="3754228662"/>
                    </a:ext>
                  </a:extLst>
                </a:gridCol>
                <a:gridCol w="1743607">
                  <a:extLst>
                    <a:ext uri="{9D8B030D-6E8A-4147-A177-3AD203B41FA5}">
                      <a16:colId xmlns:a16="http://schemas.microsoft.com/office/drawing/2014/main" val="932265199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1486843964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4115477346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3952350115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3363604695"/>
                    </a:ext>
                  </a:extLst>
                </a:gridCol>
              </a:tblGrid>
              <a:tr h="3308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Autumn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Autumn 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Spring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Spring 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Summer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 dirty="0">
                          <a:effectLst/>
                        </a:rPr>
                        <a:t>Summer 2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2538433"/>
                  </a:ext>
                </a:extLst>
              </a:tr>
              <a:tr h="3180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Year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Structures constructing a castle (3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Identify and learn about the key features of a castle, before designing and making a recycled-material castle (structure). </a:t>
                      </a:r>
                      <a:r>
                        <a:rPr lang="en-US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Design, construct and evaluate a 3D castle using 2D/3D shape understanding. Creating and combining nets to build structures</a:t>
                      </a:r>
                      <a:endParaRPr lang="en-GB" sz="11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Textiles cushions (4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Learn and apply two new sewing techniques – cross-stitch and appliqué. Utilise these new skills to design and make a cushion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Food Eating Seasonally (4 lessons)</a:t>
                      </a:r>
                      <a:endParaRPr lang="en-US" sz="1100" b="1" u="sng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Eating seasonally. </a:t>
                      </a: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Discover where fruits and vegetables are </a:t>
                      </a:r>
                      <a:r>
                        <a:rPr lang="en-GB" sz="1100" b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grown</a:t>
                      </a:r>
                      <a:r>
                        <a:rPr lang="en-GB" sz="1100" b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Create </a:t>
                      </a: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 design a seasonal tart.</a:t>
                      </a:r>
                    </a:p>
                    <a:p>
                      <a:pPr algn="ctr">
                        <a:spcAft>
                          <a:spcPts val="5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mechanical systems pneumatic toys (4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Explore pneumatic systems, then apply this understanding to design and make a pneumatic toy including thumbnail sketches and exploded diagrams.</a:t>
                      </a:r>
                      <a:endParaRPr lang="en-GB" sz="11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Digital world electronic charms (4 lessons)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Design,</a:t>
                      </a:r>
                      <a:r>
                        <a:rPr lang="en-GB" sz="1100" b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code, make and promote a </a:t>
                      </a:r>
                      <a:r>
                        <a:rPr lang="en-GB" sz="1100" b="0" baseline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micro:bit</a:t>
                      </a:r>
                      <a:r>
                        <a:rPr lang="en-GB" sz="1100" b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electronic charm to use in low light conditions</a:t>
                      </a:r>
                      <a:endParaRPr lang="en-GB" sz="1100" b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extLst>
                  <a:ext uri="{0D108BD9-81ED-4DB2-BD59-A6C34878D82A}">
                    <a16:rowId xmlns:a16="http://schemas.microsoft.com/office/drawing/2014/main" val="8138814"/>
                  </a:ext>
                </a:extLst>
              </a:tr>
              <a:tr h="1219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Year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Textile fastenings (3 lessons) </a:t>
                      </a: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Analyse and evaluate a range of existing fastenings, then devise a list of design criteria to design, generate templates and make a fabric book sleeve.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Electrical systems torches (3 lessons)</a:t>
                      </a:r>
                      <a:endParaRPr lang="en-US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GB" sz="1100" b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Use electrical circuits to makes torches. Design, make and evaluate their product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Kapow: Adapting a recipe cooking and nutrition (5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learn a basic biscuits recipe and adapt it to suit a target audience.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mic Sans MS" panose="030F0702030302020204" pitchFamily="66" charset="0"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Comic Sans MS" panose="030F0702030302020204" pitchFamily="66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mic Sans MS" panose="030F0702030302020204" pitchFamily="66" charset="0"/>
                        </a:rPr>
                        <a:t>Structures Pavilions (5 lessons)</a:t>
                      </a:r>
                      <a:endParaRPr lang="en-US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mic Sans MS" panose="030F0702030302020204" pitchFamily="66" charset="0"/>
                      </a:endParaRPr>
                    </a:p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Investigate and model frame structures to improve their stability, then apply this research to design and create a stable, decorated pavilion.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Comic Sans MS" panose="030F0702030302020204" pitchFamily="66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Mechanical systems Sling shot car (7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Using a range of materials, design and make a car with a working slingshot mechanism and house the mechanism using a range of nets.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extLst>
                  <a:ext uri="{0D108BD9-81ED-4DB2-BD59-A6C34878D82A}">
                    <a16:rowId xmlns:a16="http://schemas.microsoft.com/office/drawing/2014/main" val="1149633907"/>
                  </a:ext>
                </a:extLst>
              </a:tr>
            </a:tbl>
          </a:graphicData>
        </a:graphic>
      </p:graphicFrame>
      <p:pic>
        <p:nvPicPr>
          <p:cNvPr id="1026" name="Picture 2" descr="Grove Academ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9622" y="131369"/>
            <a:ext cx="1258683" cy="1331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08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D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09" y="522514"/>
            <a:ext cx="10559142" cy="710844"/>
          </a:xfrm>
          <a:noFill/>
        </p:spPr>
        <p:txBody>
          <a:bodyPr>
            <a:noAutofit/>
          </a:bodyPr>
          <a:lstStyle/>
          <a:p>
            <a:pPr algn="ctr"/>
            <a:r>
              <a:rPr lang="en-GB" sz="32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Technology Curriculum Planner</a:t>
            </a:r>
            <a:br>
              <a:rPr lang="en-GB" sz="32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 Overview 2023/2024 </a:t>
            </a:r>
            <a:br>
              <a:rPr lang="en-GB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b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419426"/>
              </p:ext>
            </p:extLst>
          </p:nvPr>
        </p:nvGraphicFramePr>
        <p:xfrm>
          <a:off x="374468" y="1463122"/>
          <a:ext cx="11329850" cy="59502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98958">
                  <a:extLst>
                    <a:ext uri="{9D8B030D-6E8A-4147-A177-3AD203B41FA5}">
                      <a16:colId xmlns:a16="http://schemas.microsoft.com/office/drawing/2014/main" val="940729176"/>
                    </a:ext>
                  </a:extLst>
                </a:gridCol>
                <a:gridCol w="1789044">
                  <a:extLst>
                    <a:ext uri="{9D8B030D-6E8A-4147-A177-3AD203B41FA5}">
                      <a16:colId xmlns:a16="http://schemas.microsoft.com/office/drawing/2014/main" val="3754228662"/>
                    </a:ext>
                  </a:extLst>
                </a:gridCol>
                <a:gridCol w="1753072">
                  <a:extLst>
                    <a:ext uri="{9D8B030D-6E8A-4147-A177-3AD203B41FA5}">
                      <a16:colId xmlns:a16="http://schemas.microsoft.com/office/drawing/2014/main" val="932265199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1486843964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4115477346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3952350115"/>
                    </a:ext>
                  </a:extLst>
                </a:gridCol>
                <a:gridCol w="1772194">
                  <a:extLst>
                    <a:ext uri="{9D8B030D-6E8A-4147-A177-3AD203B41FA5}">
                      <a16:colId xmlns:a16="http://schemas.microsoft.com/office/drawing/2014/main" val="3363604695"/>
                    </a:ext>
                  </a:extLst>
                </a:gridCol>
              </a:tblGrid>
              <a:tr h="176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Autumn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Autumn 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Spring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Spring 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>
                          <a:effectLst/>
                        </a:rPr>
                        <a:t>Summer 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00"/>
                        </a:spcAft>
                      </a:pPr>
                      <a:r>
                        <a:rPr lang="en-GB" sz="1200" dirty="0">
                          <a:effectLst/>
                        </a:rPr>
                        <a:t>Summer 2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2538433"/>
                  </a:ext>
                </a:extLst>
              </a:tr>
              <a:tr h="2023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Year 5</a:t>
                      </a:r>
                    </a:p>
                    <a:p>
                      <a:pPr algn="l">
                        <a:spcAft>
                          <a:spcPts val="500"/>
                        </a:spcAft>
                      </a:pP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Mechanical devices Making a pop- up book (5 lessons)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Making</a:t>
                      </a:r>
                      <a:r>
                        <a:rPr lang="en-GB" sz="1100" b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popup book </a:t>
                      </a:r>
                      <a:r>
                        <a:rPr lang="en-GB" sz="1100" b="0" i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incorporating a range of mechanisms and decorative features, including: structures, levers, sliders, layers and spacers</a:t>
                      </a:r>
                      <a:endParaRPr lang="en-GB" sz="1100" b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Cooking and nutrition what can be healthier (5 lessons)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earn about the farm to fork process. learn a simple Bolognese recipe and adapt it to improve nutritional content.</a:t>
                      </a:r>
                      <a:endParaRPr lang="en-GB" sz="11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Textiles Stuffed toys (5 lessons)</a:t>
                      </a:r>
                      <a:endParaRPr lang="en-US" sz="1100" b="1" u="sng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Design a stuffed toy and make decisions on materials, decorations and attachments (appendages), after learning how to sew a blanket stitch.</a:t>
                      </a: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Electrical systems doodlers (4 lessons)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Explore series circuits further and introduces motors. Explore how the design cycle can be approached at a different starting point, by investigating an existing product, which uses a motor, to encourage pupils to problem-solve and work out how the product has been constructed, ready to develop their own.</a:t>
                      </a: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Structures Bridges (4 lessons)</a:t>
                      </a:r>
                      <a:endParaRPr lang="en-GB" sz="11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and analyse various types of bridge to determine their strength and stability. Explore material properties and sources, before marking, sawing and assembling a wooden truss bridge.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extLst>
                  <a:ext uri="{0D108BD9-81ED-4DB2-BD59-A6C34878D82A}">
                    <a16:rowId xmlns:a16="http://schemas.microsoft.com/office/drawing/2014/main" val="1149633907"/>
                  </a:ext>
                </a:extLst>
              </a:tr>
              <a:tr h="2486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Year 6</a:t>
                      </a:r>
                    </a:p>
                    <a:p>
                      <a:pPr algn="l">
                        <a:spcAft>
                          <a:spcPts val="500"/>
                        </a:spcAft>
                      </a:pP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Structures playground (3 lessons)                                   </a:t>
                      </a: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Research existing playground equipment and their different forms, before designing and developing a range of apparatus to meet a list of specified design criteria.</a:t>
                      </a: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Digital world Navigating the world (5 lessons)                </a:t>
                      </a:r>
                      <a:r>
                        <a:rPr lang="en-GB" sz="1100" b="0" i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and program a navigation tool to produce a multifunctional device for trekkers using CAD 3D modelling software. Pitch and explain the product to a guest panel..</a:t>
                      </a:r>
                      <a:endParaRPr lang="en-GB" sz="1100" b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Electrical systems Steady hand game (4 lessons)    </a:t>
                      </a:r>
                      <a:r>
                        <a:rPr lang="en-GB" sz="1100" b="0" i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their understanding of electrical systems and design, pupils are challenged with designing and creating a steady hand game.</a:t>
                      </a:r>
                      <a:r>
                        <a:rPr lang="en-GB" sz="1100" b="1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Mechanical systems automata toys (4 lessons)   </a:t>
                      </a:r>
                      <a:r>
                        <a:rPr lang="en-GB" sz="1100" b="0" u="non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a functional automata window display, to meet the requirements in a design brief. Explore and create cam, follower and axle mechanisms to mimic different movements.</a:t>
                      </a: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Food Come dine with me (4 lessons)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in groups, children research and prepare a three-course meal taught as a rotational activity over three lessons. They will taste-test and score their food and when they aren’t cooking, they will research the journey of their main ingredient from ‘farm to fork’ or write a favourite recipe to include in a class cookbook.</a:t>
                      </a:r>
                      <a:endParaRPr lang="en-GB" sz="1100" b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85" marR="57785" marT="9525" marB="0"/>
                </a:tc>
                <a:extLst>
                  <a:ext uri="{0D108BD9-81ED-4DB2-BD59-A6C34878D82A}">
                    <a16:rowId xmlns:a16="http://schemas.microsoft.com/office/drawing/2014/main" val="1062939635"/>
                  </a:ext>
                </a:extLst>
              </a:tr>
            </a:tbl>
          </a:graphicData>
        </a:graphic>
      </p:graphicFrame>
      <p:pic>
        <p:nvPicPr>
          <p:cNvPr id="1026" name="Picture 2" descr="Grove Academ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9622" y="131369"/>
            <a:ext cx="1258683" cy="1331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7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772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Design Technology Curriculum Planner Yearly Overview 2023/2024</vt:lpstr>
      <vt:lpstr>Design Technology Curriculum Planner Yearly Overview 2023/2024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</dc:title>
  <dc:creator>teacher</dc:creator>
  <cp:lastModifiedBy>Miss A Brown</cp:lastModifiedBy>
  <cp:revision>44</cp:revision>
  <dcterms:created xsi:type="dcterms:W3CDTF">2021-10-26T08:14:54Z</dcterms:created>
  <dcterms:modified xsi:type="dcterms:W3CDTF">2024-05-20T12:39:21Z</dcterms:modified>
</cp:coreProperties>
</file>